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1" panose="020B0604020202020204" charset="0"/>
      <p:regular r:id="rId16"/>
    </p:embeddedFont>
    <p:embeddedFont>
      <p:font typeface="Canva Sans 1 Bold" panose="020B0604020202020204" charset="0"/>
      <p:regular r:id="rId17"/>
    </p:embeddedFont>
    <p:embeddedFont>
      <p:font typeface="Canva Sans 2 Bold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Medium" panose="00000600000000000000" pitchFamily="2" charset="0"/>
      <p:regular r:id="rId21"/>
    </p:embeddedFont>
    <p:embeddedFont>
      <p:font typeface="Poppins Semi-Bold" panose="020B0604020202020204" charset="0"/>
      <p:regular r:id="rId22"/>
    </p:embeddedFont>
    <p:embeddedFont>
      <p:font typeface="Poppins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05494" y="0"/>
            <a:ext cx="7982506" cy="10287000"/>
            <a:chOff x="0" y="0"/>
            <a:chExt cx="21023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2388" cy="2709333"/>
            </a:xfrm>
            <a:custGeom>
              <a:avLst/>
              <a:gdLst/>
              <a:ahLst/>
              <a:cxnLst/>
              <a:rect l="l" t="t" r="r" b="b"/>
              <a:pathLst>
                <a:path w="2102388" h="2709333">
                  <a:moveTo>
                    <a:pt x="0" y="0"/>
                  </a:moveTo>
                  <a:lnTo>
                    <a:pt x="2102388" y="0"/>
                  </a:lnTo>
                  <a:lnTo>
                    <a:pt x="21023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0238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10752" y="-1297295"/>
            <a:ext cx="8260577" cy="8229600"/>
          </a:xfrm>
          <a:custGeom>
            <a:avLst/>
            <a:gdLst/>
            <a:ahLst/>
            <a:cxnLst/>
            <a:rect l="l" t="t" r="r" b="b"/>
            <a:pathLst>
              <a:path w="8260577" h="8229600">
                <a:moveTo>
                  <a:pt x="0" y="0"/>
                </a:moveTo>
                <a:lnTo>
                  <a:pt x="8260577" y="0"/>
                </a:lnTo>
                <a:lnTo>
                  <a:pt x="82605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41051">
            <a:off x="12274404" y="5971674"/>
            <a:ext cx="8260577" cy="8229600"/>
          </a:xfrm>
          <a:custGeom>
            <a:avLst/>
            <a:gdLst/>
            <a:ahLst/>
            <a:cxnLst/>
            <a:rect l="l" t="t" r="r" b="b"/>
            <a:pathLst>
              <a:path w="8260577" h="8229600">
                <a:moveTo>
                  <a:pt x="0" y="0"/>
                </a:moveTo>
                <a:lnTo>
                  <a:pt x="8260578" y="0"/>
                </a:lnTo>
                <a:lnTo>
                  <a:pt x="82605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35750" y="8247321"/>
            <a:ext cx="3102526" cy="1697928"/>
          </a:xfrm>
          <a:custGeom>
            <a:avLst/>
            <a:gdLst/>
            <a:ahLst/>
            <a:cxnLst/>
            <a:rect l="l" t="t" r="r" b="b"/>
            <a:pathLst>
              <a:path w="3102526" h="1697928">
                <a:moveTo>
                  <a:pt x="0" y="0"/>
                </a:moveTo>
                <a:lnTo>
                  <a:pt x="3102527" y="0"/>
                </a:lnTo>
                <a:lnTo>
                  <a:pt x="3102527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9378" y="2043209"/>
            <a:ext cx="7994281" cy="5567876"/>
            <a:chOff x="0" y="0"/>
            <a:chExt cx="10659042" cy="742383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915" b="915"/>
            <a:stretch>
              <a:fillRect/>
            </a:stretch>
          </p:blipFill>
          <p:spPr>
            <a:xfrm>
              <a:off x="0" y="0"/>
              <a:ext cx="10659042" cy="742383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1098557" y="0"/>
            <a:ext cx="3086100" cy="10287000"/>
            <a:chOff x="0" y="0"/>
            <a:chExt cx="812800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DDCF">
                <a:alpha val="4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423275" y="179736"/>
            <a:ext cx="3102526" cy="1697928"/>
          </a:xfrm>
          <a:custGeom>
            <a:avLst/>
            <a:gdLst/>
            <a:ahLst/>
            <a:cxnLst/>
            <a:rect l="l" t="t" r="r" b="b"/>
            <a:pathLst>
              <a:path w="3102526" h="1697928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9943" y="520499"/>
            <a:ext cx="2759908" cy="1522709"/>
          </a:xfrm>
          <a:custGeom>
            <a:avLst/>
            <a:gdLst/>
            <a:ahLst/>
            <a:cxnLst/>
            <a:rect l="l" t="t" r="r" b="b"/>
            <a:pathLst>
              <a:path w="2759908" h="1522709">
                <a:moveTo>
                  <a:pt x="0" y="0"/>
                </a:moveTo>
                <a:lnTo>
                  <a:pt x="2759909" y="0"/>
                </a:lnTo>
                <a:lnTo>
                  <a:pt x="2759909" y="1522710"/>
                </a:lnTo>
                <a:lnTo>
                  <a:pt x="0" y="1522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13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65115" y="2797140"/>
            <a:ext cx="6614804" cy="194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1"/>
              </a:lnSpc>
            </a:pPr>
            <a:r>
              <a:rPr lang="en-US" sz="4981">
                <a:solidFill>
                  <a:srgbClr val="4F3829"/>
                </a:solidFill>
                <a:latin typeface="Poppins Ultra-Bold"/>
              </a:rPr>
              <a:t>INTERIOR CONSTRUCTION QUOTATION SYSTEM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53315" y="5039743"/>
            <a:ext cx="2180768" cy="20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1409">
                <a:solidFill>
                  <a:srgbClr val="000000"/>
                </a:solidFill>
                <a:latin typeface="Poppins"/>
              </a:rPr>
              <a:t>FPT UNIVERSITY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27250" y="781682"/>
            <a:ext cx="8513790" cy="86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  <a:spcBef>
                <a:spcPct val="0"/>
              </a:spcBef>
            </a:pPr>
            <a:r>
              <a:rPr lang="en-US" sz="4866">
                <a:solidFill>
                  <a:srgbClr val="000000"/>
                </a:solidFill>
                <a:latin typeface="Canva Sans 1 Bold"/>
              </a:rPr>
              <a:t>SWP391 Final Presentations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2910" y="5498432"/>
            <a:ext cx="5394309" cy="175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"/>
              </a:rPr>
              <a:t>Supervisor: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 Bold"/>
              </a:rPr>
              <a:t>Nguyễn Thị Cẩm Hương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nva Sans 1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05494" y="7157688"/>
            <a:ext cx="9413167" cy="291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"/>
              </a:rPr>
              <a:t>                    Team 7: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 Bold"/>
              </a:rPr>
              <a:t>1.Nguyễn Trần Tấn Phát SE173198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 Bold"/>
              </a:rPr>
              <a:t>2.Phạm Hoàng Khiêm SE170605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 Bold"/>
              </a:rPr>
              <a:t>3.Đỗ Hồng Quân SE160325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 1 Bold"/>
              </a:rPr>
              <a:t>4.Lê Phạm Khang SE161421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8367" y="-1887222"/>
            <a:ext cx="3756733" cy="3443647"/>
            <a:chOff x="0" y="0"/>
            <a:chExt cx="6350000" cy="5820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820791"/>
            </a:xfrm>
            <a:custGeom>
              <a:avLst/>
              <a:gdLst/>
              <a:ahLst/>
              <a:cxnLst/>
              <a:rect l="l" t="t" r="r" b="b"/>
              <a:pathLst>
                <a:path w="6350000" h="5820791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035932" y="3597714"/>
            <a:ext cx="6225325" cy="4858538"/>
            <a:chOff x="0" y="0"/>
            <a:chExt cx="754337" cy="588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4337" cy="588721"/>
            </a:xfrm>
            <a:custGeom>
              <a:avLst/>
              <a:gdLst/>
              <a:ahLst/>
              <a:cxnLst/>
              <a:rect l="l" t="t" r="r" b="b"/>
              <a:pathLst>
                <a:path w="754337" h="588721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55528" y="0"/>
            <a:ext cx="13180905" cy="10287000"/>
            <a:chOff x="0" y="0"/>
            <a:chExt cx="754337" cy="5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4337" cy="588721"/>
            </a:xfrm>
            <a:custGeom>
              <a:avLst/>
              <a:gdLst/>
              <a:ahLst/>
              <a:cxnLst/>
              <a:rect l="l" t="t" r="r" b="b"/>
              <a:pathLst>
                <a:path w="754337" h="588721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>
                <a:alpha val="2274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92329" y="3597714"/>
            <a:ext cx="6225325" cy="4858538"/>
            <a:chOff x="0" y="0"/>
            <a:chExt cx="754337" cy="588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4337" cy="588721"/>
            </a:xfrm>
            <a:custGeom>
              <a:avLst/>
              <a:gdLst/>
              <a:ahLst/>
              <a:cxnLst/>
              <a:rect l="l" t="t" r="r" b="b"/>
              <a:pathLst>
                <a:path w="754337" h="588721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33993" y="3597714"/>
            <a:ext cx="6225325" cy="4858538"/>
            <a:chOff x="0" y="0"/>
            <a:chExt cx="754337" cy="588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4337" cy="588721"/>
            </a:xfrm>
            <a:custGeom>
              <a:avLst/>
              <a:gdLst/>
              <a:ahLst/>
              <a:cxnLst/>
              <a:rect l="l" t="t" r="r" b="b"/>
              <a:pathLst>
                <a:path w="754337" h="588721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5769" y="1960569"/>
            <a:ext cx="8115300" cy="126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2"/>
              </a:lnSpc>
            </a:pPr>
            <a:r>
              <a:rPr lang="en-US" sz="9300" spc="-446" dirty="0">
                <a:solidFill>
                  <a:srgbClr val="4F3729"/>
                </a:solidFill>
                <a:latin typeface="Poppins Semi-Bold"/>
              </a:rPr>
              <a:t>5. Outcome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138975" y="5091755"/>
            <a:ext cx="6225325" cy="132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5114" spc="-245">
                <a:solidFill>
                  <a:srgbClr val="F6ECE5"/>
                </a:solidFill>
                <a:latin typeface="Poppins Semi-Bold"/>
              </a:rPr>
              <a:t>Lessons </a:t>
            </a:r>
          </a:p>
          <a:p>
            <a:pPr algn="ctr">
              <a:lnSpc>
                <a:spcPts val="4807"/>
              </a:lnSpc>
            </a:pPr>
            <a:r>
              <a:rPr lang="en-US" sz="5114" spc="-245">
                <a:solidFill>
                  <a:srgbClr val="F6ECE5"/>
                </a:solidFill>
                <a:latin typeface="Poppins Semi-Bold"/>
              </a:rPr>
              <a:t>Learned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06690" y="5186172"/>
            <a:ext cx="5196603" cy="131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5133" spc="-246">
                <a:solidFill>
                  <a:srgbClr val="F6ECE5"/>
                </a:solidFill>
                <a:latin typeface="Poppins Semi-Bold"/>
              </a:rPr>
              <a:t>Application Achievement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03453" y="5325285"/>
            <a:ext cx="3860312" cy="118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4640" spc="-222">
                <a:solidFill>
                  <a:srgbClr val="F6ECE5"/>
                </a:solidFill>
                <a:latin typeface="Poppins Semi-Bold"/>
              </a:rPr>
              <a:t>Projects Deliverable 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7673471" y="9287149"/>
            <a:ext cx="9625364" cy="0"/>
          </a:xfrm>
          <a:prstGeom prst="line">
            <a:avLst/>
          </a:prstGeom>
          <a:ln w="38100" cap="flat">
            <a:solidFill>
              <a:srgbClr val="94765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3863766" y="3597714"/>
            <a:ext cx="6225325" cy="4858538"/>
            <a:chOff x="0" y="0"/>
            <a:chExt cx="754337" cy="588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4337" cy="588721"/>
            </a:xfrm>
            <a:custGeom>
              <a:avLst/>
              <a:gdLst/>
              <a:ahLst/>
              <a:cxnLst/>
              <a:rect l="l" t="t" r="r" b="b"/>
              <a:pathLst>
                <a:path w="754337" h="588721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57150"/>
              <a:ext cx="551137" cy="64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741271" y="5541055"/>
            <a:ext cx="3860312" cy="60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</a:pPr>
            <a:r>
              <a:rPr lang="en-US" sz="4440" spc="-213">
                <a:solidFill>
                  <a:srgbClr val="F6ECE5"/>
                </a:solidFill>
                <a:latin typeface="Poppins Bold"/>
              </a:rPr>
              <a:t>Limitation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2877698"/>
            <a:ext cx="5348784" cy="670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1"/>
              </a:lnSpc>
              <a:spcBef>
                <a:spcPct val="0"/>
              </a:spcBef>
            </a:pPr>
            <a:r>
              <a:rPr lang="en-US" sz="3936" dirty="0">
                <a:solidFill>
                  <a:srgbClr val="000000"/>
                </a:solidFill>
                <a:latin typeface="Poppins Bold"/>
              </a:rPr>
              <a:t>Lessons  Learned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3548010"/>
            <a:ext cx="11489866" cy="24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 dirty="0">
                <a:solidFill>
                  <a:srgbClr val="000000"/>
                </a:solidFill>
                <a:latin typeface="Poppins"/>
              </a:rPr>
              <a:t>Teamwork </a:t>
            </a:r>
          </a:p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 dirty="0">
                <a:solidFill>
                  <a:srgbClr val="000000"/>
                </a:solidFill>
                <a:latin typeface="Poppins"/>
              </a:rPr>
              <a:t>Project management </a:t>
            </a:r>
          </a:p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 dirty="0">
                <a:solidFill>
                  <a:srgbClr val="000000"/>
                </a:solidFill>
                <a:latin typeface="Poppins"/>
              </a:rPr>
              <a:t>Time management </a:t>
            </a:r>
          </a:p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 dirty="0">
                <a:solidFill>
                  <a:srgbClr val="000000"/>
                </a:solidFill>
                <a:latin typeface="Poppins"/>
              </a:rPr>
              <a:t>software development management lifecycle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6737" y="1814311"/>
            <a:ext cx="6663035" cy="7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1"/>
              </a:lnSpc>
              <a:spcBef>
                <a:spcPct val="0"/>
              </a:spcBef>
            </a:pPr>
            <a:r>
              <a:rPr lang="en-US" sz="3936">
                <a:solidFill>
                  <a:srgbClr val="000000"/>
                </a:solidFill>
                <a:latin typeface="Poppins Bold"/>
              </a:rPr>
              <a:t>Application Achievement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7837" y="2781986"/>
            <a:ext cx="15178832" cy="24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82" lvl="1" indent="-370991" algn="just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Provides a quote support platform</a:t>
            </a:r>
          </a:p>
          <a:p>
            <a:pPr marL="741982" lvl="1" indent="-370991" algn="just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Customer features: request quotation,Search,View Post, Feedback </a:t>
            </a:r>
          </a:p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Staff features: Quotation management</a:t>
            </a:r>
          </a:p>
          <a:p>
            <a:pPr marL="741982" lvl="1" indent="-370991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Admin features: Account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582" y="6466259"/>
            <a:ext cx="5230862" cy="70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1"/>
              </a:lnSpc>
              <a:spcBef>
                <a:spcPct val="0"/>
              </a:spcBef>
            </a:pPr>
            <a:r>
              <a:rPr lang="en-US" sz="3936">
                <a:solidFill>
                  <a:srgbClr val="000000"/>
                </a:solidFill>
                <a:latin typeface="Poppins Bold"/>
              </a:rPr>
              <a:t>Projects Deliverable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770" y="7689476"/>
            <a:ext cx="5289649" cy="122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82" lvl="1" indent="-370991" algn="just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Source  code: GitHub</a:t>
            </a:r>
          </a:p>
          <a:p>
            <a:pPr marL="741982" lvl="1" indent="-370991" algn="just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"/>
              </a:rPr>
              <a:t>Documents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3432" y="1028700"/>
            <a:ext cx="9288508" cy="7040413"/>
          </a:xfrm>
          <a:custGeom>
            <a:avLst/>
            <a:gdLst/>
            <a:ahLst/>
            <a:cxnLst/>
            <a:rect l="l" t="t" r="r" b="b"/>
            <a:pathLst>
              <a:path w="9288508" h="7040413">
                <a:moveTo>
                  <a:pt x="0" y="0"/>
                </a:moveTo>
                <a:lnTo>
                  <a:pt x="9288508" y="0"/>
                </a:lnTo>
                <a:lnTo>
                  <a:pt x="9288508" y="7040413"/>
                </a:lnTo>
                <a:lnTo>
                  <a:pt x="0" y="704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3164" y="1749552"/>
            <a:ext cx="3966462" cy="97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5"/>
              </a:lnSpc>
              <a:spcBef>
                <a:spcPct val="0"/>
              </a:spcBef>
            </a:pPr>
            <a:r>
              <a:rPr lang="en-US" sz="5460">
                <a:solidFill>
                  <a:srgbClr val="000000"/>
                </a:solidFill>
                <a:latin typeface="Poppins Bold"/>
              </a:rPr>
              <a:t>Limitation: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164" y="3379910"/>
            <a:ext cx="7494732" cy="176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809" lvl="1" indent="-355404">
              <a:lnSpc>
                <a:spcPts val="4609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Poppins Medium"/>
              </a:rPr>
              <a:t>Project Complexity Omission</a:t>
            </a:r>
          </a:p>
          <a:p>
            <a:pPr marL="710809" lvl="1" indent="-355404">
              <a:lnSpc>
                <a:spcPts val="4609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Poppins Medium"/>
              </a:rPr>
              <a:t>Limited Scope</a:t>
            </a:r>
          </a:p>
          <a:p>
            <a:pPr marL="710809" lvl="1" indent="-355404">
              <a:lnSpc>
                <a:spcPts val="4609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Poppins Medium"/>
              </a:rPr>
              <a:t>Multi-language support not yet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2495" y="8233572"/>
            <a:ext cx="3144990" cy="2882886"/>
            <a:chOff x="0" y="0"/>
            <a:chExt cx="6350000" cy="5820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820791"/>
            </a:xfrm>
            <a:custGeom>
              <a:avLst/>
              <a:gdLst/>
              <a:ahLst/>
              <a:cxnLst/>
              <a:rect l="l" t="t" r="r" b="b"/>
              <a:pathLst>
                <a:path w="6350000" h="5820791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75535" y="1028700"/>
            <a:ext cx="6158782" cy="12186208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527" r="-11252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94765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94765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966845" y="5920264"/>
            <a:ext cx="3626611" cy="36266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ECE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55413" y="6208839"/>
            <a:ext cx="3049473" cy="3049461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2132" t="-57528" r="-54159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433039" y="4995354"/>
            <a:ext cx="3990401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9000" spc="-504">
                <a:solidFill>
                  <a:srgbClr val="4F3729"/>
                </a:solidFill>
                <a:latin typeface="Poppins Semi-Bold"/>
              </a:rPr>
              <a:t>Q&amp;A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2495" y="2257486"/>
            <a:ext cx="8948004" cy="103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56"/>
              </a:lnSpc>
            </a:pPr>
            <a:r>
              <a:rPr lang="en-US" sz="4100" spc="-65">
                <a:solidFill>
                  <a:srgbClr val="5D4940"/>
                </a:solidFill>
                <a:latin typeface="Poppins Bold"/>
              </a:rPr>
              <a:t>Thanks you for your listening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6399" y="1867916"/>
            <a:ext cx="5591695" cy="6731833"/>
            <a:chOff x="0" y="0"/>
            <a:chExt cx="7455594" cy="89757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468" r="8468"/>
            <a:stretch>
              <a:fillRect/>
            </a:stretch>
          </p:blipFill>
          <p:spPr>
            <a:xfrm>
              <a:off x="0" y="0"/>
              <a:ext cx="7455594" cy="897577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1765577" y="4294536"/>
            <a:ext cx="3102526" cy="1697928"/>
          </a:xfrm>
          <a:custGeom>
            <a:avLst/>
            <a:gdLst/>
            <a:ahLst/>
            <a:cxnLst/>
            <a:rect l="l" t="t" r="r" b="b"/>
            <a:pathLst>
              <a:path w="3102526" h="1697928">
                <a:moveTo>
                  <a:pt x="0" y="0"/>
                </a:moveTo>
                <a:lnTo>
                  <a:pt x="3102526" y="0"/>
                </a:lnTo>
                <a:lnTo>
                  <a:pt x="3102526" y="1697928"/>
                </a:lnTo>
                <a:lnTo>
                  <a:pt x="0" y="1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354113" y="1224544"/>
            <a:ext cx="3808858" cy="3701518"/>
            <a:chOff x="0" y="0"/>
            <a:chExt cx="5078477" cy="493535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23992" b="23992"/>
            <a:stretch>
              <a:fillRect/>
            </a:stretch>
          </p:blipFill>
          <p:spPr>
            <a:xfrm>
              <a:off x="0" y="0"/>
              <a:ext cx="5078477" cy="493535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354113" y="5767122"/>
            <a:ext cx="3808858" cy="3701518"/>
            <a:chOff x="0" y="0"/>
            <a:chExt cx="5078477" cy="493535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1409" b="1409"/>
            <a:stretch>
              <a:fillRect/>
            </a:stretch>
          </p:blipFill>
          <p:spPr>
            <a:xfrm>
              <a:off x="0" y="0"/>
              <a:ext cx="5078477" cy="493535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8760471" y="2262935"/>
            <a:ext cx="767059" cy="812368"/>
            <a:chOff x="0" y="0"/>
            <a:chExt cx="202024" cy="213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024" cy="213957"/>
            </a:xfrm>
            <a:custGeom>
              <a:avLst/>
              <a:gdLst/>
              <a:ahLst/>
              <a:cxnLst/>
              <a:rect l="l" t="t" r="r" b="b"/>
              <a:pathLst>
                <a:path w="202024" h="213957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586090"/>
            <a:ext cx="7371861" cy="352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1.Project introduction </a:t>
            </a:r>
          </a:p>
          <a:p>
            <a:pPr>
              <a:lnSpc>
                <a:spcPts val="4639"/>
              </a:lnSpc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2.System Architectural  Overview </a:t>
            </a:r>
          </a:p>
          <a:p>
            <a:pPr>
              <a:lnSpc>
                <a:spcPts val="4639"/>
              </a:lnSpc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3.Actor &amp; Features </a:t>
            </a:r>
          </a:p>
          <a:p>
            <a:pPr>
              <a:lnSpc>
                <a:spcPts val="4639"/>
              </a:lnSpc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4.Demonstration</a:t>
            </a:r>
          </a:p>
          <a:p>
            <a:pPr>
              <a:lnSpc>
                <a:spcPts val="4639"/>
              </a:lnSpc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5. Outcome </a:t>
            </a:r>
          </a:p>
          <a:p>
            <a:pPr>
              <a:lnSpc>
                <a:spcPts val="4639"/>
              </a:lnSpc>
              <a:spcBef>
                <a:spcPct val="0"/>
              </a:spcBef>
            </a:pPr>
            <a:r>
              <a:rPr lang="en-US" sz="3313">
                <a:solidFill>
                  <a:srgbClr val="4F3829"/>
                </a:solidFill>
                <a:latin typeface="Poppins Ultra-Bold"/>
              </a:rPr>
              <a:t>6. Q &amp; 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760471" y="7211697"/>
            <a:ext cx="767059" cy="812368"/>
            <a:chOff x="0" y="0"/>
            <a:chExt cx="202024" cy="2139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2024" cy="213957"/>
            </a:xfrm>
            <a:custGeom>
              <a:avLst/>
              <a:gdLst/>
              <a:ahLst/>
              <a:cxnLst/>
              <a:rect l="l" t="t" r="r" b="b"/>
              <a:pathLst>
                <a:path w="202024" h="213957">
                  <a:moveTo>
                    <a:pt x="0" y="0"/>
                  </a:moveTo>
                  <a:lnTo>
                    <a:pt x="202024" y="0"/>
                  </a:lnTo>
                  <a:lnTo>
                    <a:pt x="202024" y="213957"/>
                  </a:lnTo>
                  <a:lnTo>
                    <a:pt x="0" y="213957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02024" cy="271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74565" y="4664157"/>
            <a:ext cx="767059" cy="1317470"/>
            <a:chOff x="0" y="0"/>
            <a:chExt cx="202024" cy="3469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2024" cy="346988"/>
            </a:xfrm>
            <a:custGeom>
              <a:avLst/>
              <a:gdLst/>
              <a:ahLst/>
              <a:cxnLst/>
              <a:rect l="l" t="t" r="r" b="b"/>
              <a:pathLst>
                <a:path w="202024" h="346988">
                  <a:moveTo>
                    <a:pt x="0" y="0"/>
                  </a:moveTo>
                  <a:lnTo>
                    <a:pt x="202024" y="0"/>
                  </a:lnTo>
                  <a:lnTo>
                    <a:pt x="202024" y="346988"/>
                  </a:lnTo>
                  <a:lnTo>
                    <a:pt x="0" y="346988"/>
                  </a:lnTo>
                  <a:close/>
                </a:path>
              </a:pathLst>
            </a:custGeom>
            <a:solidFill>
              <a:srgbClr val="4F382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02024" cy="404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3534" y="1384547"/>
            <a:ext cx="7837027" cy="128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</a:pPr>
            <a:r>
              <a:rPr lang="en-US" sz="7528">
                <a:solidFill>
                  <a:srgbClr val="4F3829"/>
                </a:solidFill>
                <a:latin typeface="Canva Sans 2 Bold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59562" y="3409021"/>
            <a:ext cx="2785929" cy="2502080"/>
          </a:xfrm>
          <a:custGeom>
            <a:avLst/>
            <a:gdLst/>
            <a:ahLst/>
            <a:cxnLst/>
            <a:rect l="l" t="t" r="r" b="b"/>
            <a:pathLst>
              <a:path w="2785929" h="2502080">
                <a:moveTo>
                  <a:pt x="0" y="0"/>
                </a:moveTo>
                <a:lnTo>
                  <a:pt x="2785930" y="0"/>
                </a:lnTo>
                <a:lnTo>
                  <a:pt x="2785930" y="2502080"/>
                </a:lnTo>
                <a:lnTo>
                  <a:pt x="0" y="250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11539" y="6739776"/>
            <a:ext cx="2681977" cy="2278494"/>
          </a:xfrm>
          <a:custGeom>
            <a:avLst/>
            <a:gdLst/>
            <a:ahLst/>
            <a:cxnLst/>
            <a:rect l="l" t="t" r="r" b="b"/>
            <a:pathLst>
              <a:path w="2681977" h="2278494">
                <a:moveTo>
                  <a:pt x="0" y="0"/>
                </a:moveTo>
                <a:lnTo>
                  <a:pt x="2681977" y="0"/>
                </a:lnTo>
                <a:lnTo>
                  <a:pt x="2681977" y="2278494"/>
                </a:lnTo>
                <a:lnTo>
                  <a:pt x="0" y="227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33009" y="3409021"/>
            <a:ext cx="2826291" cy="2502080"/>
          </a:xfrm>
          <a:custGeom>
            <a:avLst/>
            <a:gdLst/>
            <a:ahLst/>
            <a:cxnLst/>
            <a:rect l="l" t="t" r="r" b="b"/>
            <a:pathLst>
              <a:path w="2826291" h="2502080">
                <a:moveTo>
                  <a:pt x="0" y="0"/>
                </a:moveTo>
                <a:lnTo>
                  <a:pt x="2826291" y="0"/>
                </a:lnTo>
                <a:lnTo>
                  <a:pt x="2826291" y="2502080"/>
                </a:lnTo>
                <a:lnTo>
                  <a:pt x="0" y="250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7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21212" y="6756220"/>
            <a:ext cx="2838088" cy="2502080"/>
          </a:xfrm>
          <a:custGeom>
            <a:avLst/>
            <a:gdLst/>
            <a:ahLst/>
            <a:cxnLst/>
            <a:rect l="l" t="t" r="r" b="b"/>
            <a:pathLst>
              <a:path w="2838088" h="2502080">
                <a:moveTo>
                  <a:pt x="0" y="0"/>
                </a:moveTo>
                <a:lnTo>
                  <a:pt x="2838088" y="0"/>
                </a:lnTo>
                <a:lnTo>
                  <a:pt x="2838088" y="2502080"/>
                </a:lnTo>
                <a:lnTo>
                  <a:pt x="0" y="2502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27" r="-9439" b="-60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0921" y="2280214"/>
            <a:ext cx="4096890" cy="86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2"/>
              </a:lnSpc>
              <a:spcBef>
                <a:spcPct val="0"/>
              </a:spcBef>
            </a:pPr>
            <a:r>
              <a:rPr lang="en-US" sz="4808">
                <a:solidFill>
                  <a:srgbClr val="000000"/>
                </a:solidFill>
                <a:latin typeface="Poppins Medium"/>
              </a:rPr>
              <a:t>-Technology: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921" y="3889948"/>
            <a:ext cx="2887966" cy="61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ASP.NET Core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405" y="7362159"/>
            <a:ext cx="1613471" cy="61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Reactjs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1003" y="3632091"/>
            <a:ext cx="1948139" cy="61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Swagger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9878" y="7362159"/>
            <a:ext cx="2170390" cy="61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SQl  Sever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870" y="579555"/>
            <a:ext cx="11773329" cy="84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6300" spc="-302">
                <a:solidFill>
                  <a:srgbClr val="4F3729"/>
                </a:solidFill>
                <a:latin typeface="Poppins Semi-Bold"/>
              </a:rPr>
              <a:t>1.Project 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3464" y="2354354"/>
            <a:ext cx="13540298" cy="6428797"/>
          </a:xfrm>
          <a:custGeom>
            <a:avLst/>
            <a:gdLst/>
            <a:ahLst/>
            <a:cxnLst/>
            <a:rect l="l" t="t" r="r" b="b"/>
            <a:pathLst>
              <a:path w="13540298" h="6428797">
                <a:moveTo>
                  <a:pt x="0" y="0"/>
                </a:moveTo>
                <a:lnTo>
                  <a:pt x="13540298" y="0"/>
                </a:lnTo>
                <a:lnTo>
                  <a:pt x="13540298" y="6428797"/>
                </a:lnTo>
                <a:lnTo>
                  <a:pt x="0" y="642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53992"/>
            <a:ext cx="7285456" cy="94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  <a:spcBef>
                <a:spcPct val="0"/>
              </a:spcBef>
            </a:pPr>
            <a:r>
              <a:rPr lang="en-US" sz="5236">
                <a:solidFill>
                  <a:srgbClr val="000000"/>
                </a:solidFill>
                <a:latin typeface="Poppins Bold"/>
              </a:rPr>
              <a:t>Context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0222" y="1826031"/>
            <a:ext cx="11540370" cy="7898395"/>
          </a:xfrm>
          <a:custGeom>
            <a:avLst/>
            <a:gdLst/>
            <a:ahLst/>
            <a:cxnLst/>
            <a:rect l="l" t="t" r="r" b="b"/>
            <a:pathLst>
              <a:path w="11540370" h="7898395">
                <a:moveTo>
                  <a:pt x="0" y="0"/>
                </a:moveTo>
                <a:lnTo>
                  <a:pt x="11540370" y="0"/>
                </a:lnTo>
                <a:lnTo>
                  <a:pt x="11540370" y="7898395"/>
                </a:lnTo>
                <a:lnTo>
                  <a:pt x="0" y="7898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60505"/>
            <a:ext cx="15568749" cy="82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 spc="-288">
                <a:solidFill>
                  <a:srgbClr val="4F3729"/>
                </a:solidFill>
                <a:latin typeface="Poppins Semi-Bold"/>
              </a:rPr>
              <a:t>2.System Architectural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40492" y="1412409"/>
            <a:ext cx="2550838" cy="2533718"/>
          </a:xfrm>
          <a:custGeom>
            <a:avLst/>
            <a:gdLst/>
            <a:ahLst/>
            <a:cxnLst/>
            <a:rect l="l" t="t" r="r" b="b"/>
            <a:pathLst>
              <a:path w="2550838" h="2533718">
                <a:moveTo>
                  <a:pt x="0" y="0"/>
                </a:moveTo>
                <a:lnTo>
                  <a:pt x="2550838" y="0"/>
                </a:lnTo>
                <a:lnTo>
                  <a:pt x="2550838" y="2533719"/>
                </a:lnTo>
                <a:lnTo>
                  <a:pt x="0" y="2533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94925" y="1412409"/>
            <a:ext cx="2802302" cy="2746627"/>
          </a:xfrm>
          <a:custGeom>
            <a:avLst/>
            <a:gdLst/>
            <a:ahLst/>
            <a:cxnLst/>
            <a:rect l="l" t="t" r="r" b="b"/>
            <a:pathLst>
              <a:path w="2802302" h="2746627">
                <a:moveTo>
                  <a:pt x="0" y="0"/>
                </a:moveTo>
                <a:lnTo>
                  <a:pt x="2802302" y="0"/>
                </a:lnTo>
                <a:lnTo>
                  <a:pt x="2802302" y="2746628"/>
                </a:lnTo>
                <a:lnTo>
                  <a:pt x="0" y="2746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9006" y="1412409"/>
            <a:ext cx="3627045" cy="2746627"/>
          </a:xfrm>
          <a:custGeom>
            <a:avLst/>
            <a:gdLst/>
            <a:ahLst/>
            <a:cxnLst/>
            <a:rect l="l" t="t" r="r" b="b"/>
            <a:pathLst>
              <a:path w="3627045" h="2746627">
                <a:moveTo>
                  <a:pt x="0" y="0"/>
                </a:moveTo>
                <a:lnTo>
                  <a:pt x="3627045" y="0"/>
                </a:lnTo>
                <a:lnTo>
                  <a:pt x="3627045" y="2746628"/>
                </a:lnTo>
                <a:lnTo>
                  <a:pt x="0" y="274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715" b="-147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40012" y="4324941"/>
            <a:ext cx="2165033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</a:rPr>
              <a:t>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13560" y="4201822"/>
            <a:ext cx="2165033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Staff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33395" y="4063787"/>
            <a:ext cx="2165033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Admin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006" y="5318929"/>
            <a:ext cx="4267512" cy="304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295" lvl="1" indent="-307648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Search</a:t>
            </a:r>
          </a:p>
          <a:p>
            <a:pPr marL="615295" lvl="1" indent="-307648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View Post</a:t>
            </a:r>
          </a:p>
          <a:p>
            <a:pPr marL="615295" lvl="1" indent="-307648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Requests quotation </a:t>
            </a:r>
          </a:p>
          <a:p>
            <a:pPr marL="615295" lvl="1" indent="-307648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View quotation</a:t>
            </a:r>
          </a:p>
          <a:p>
            <a:pPr marL="615295" lvl="1" indent="-307648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 Feedback  </a:t>
            </a:r>
          </a:p>
          <a:p>
            <a:pPr>
              <a:lnSpc>
                <a:spcPts val="3989"/>
              </a:lnSpc>
            </a:pPr>
            <a:endParaRPr lang="en-US" sz="284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70631" y="5309404"/>
            <a:ext cx="6233666" cy="305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82" lvl="1" indent="-370991" algn="ctr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Quotation management 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   +Create quotation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+Send quotation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      +Confirm quotation 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3150" y="5309404"/>
            <a:ext cx="5853723" cy="36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82" lvl="1" indent="-370991" algn="ctr">
              <a:lnSpc>
                <a:spcPts val="4811"/>
              </a:lnSpc>
              <a:buFont typeface="Arial"/>
              <a:buChar char="•"/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Account Management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  + Add new account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 + Remove account</a:t>
            </a:r>
          </a:p>
          <a:p>
            <a:pPr algn="ctr">
              <a:lnSpc>
                <a:spcPts val="4811"/>
              </a:lnSpc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+ Update account</a:t>
            </a:r>
          </a:p>
          <a:p>
            <a:pPr algn="ctr">
              <a:lnSpc>
                <a:spcPts val="4811"/>
              </a:lnSpc>
            </a:pPr>
            <a:endParaRPr lang="en-US" sz="3436">
              <a:solidFill>
                <a:srgbClr val="000000"/>
              </a:solidFill>
              <a:latin typeface="Poppins Medium"/>
            </a:endParaRPr>
          </a:p>
          <a:p>
            <a:pPr algn="ctr">
              <a:lnSpc>
                <a:spcPts val="4811"/>
              </a:lnSpc>
            </a:pPr>
            <a:endParaRPr lang="en-US" sz="3436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8429" y="350415"/>
            <a:ext cx="11773329" cy="76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64"/>
              </a:lnSpc>
            </a:pPr>
            <a:r>
              <a:rPr lang="en-US" sz="5600" spc="-268">
                <a:solidFill>
                  <a:srgbClr val="4F3729"/>
                </a:solidFill>
                <a:latin typeface="Poppins Semi-Bold"/>
              </a:rPr>
              <a:t>3.Actor &amp; Features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3744" y="2441623"/>
            <a:ext cx="2934990" cy="3423921"/>
          </a:xfrm>
          <a:custGeom>
            <a:avLst/>
            <a:gdLst/>
            <a:ahLst/>
            <a:cxnLst/>
            <a:rect l="l" t="t" r="r" b="b"/>
            <a:pathLst>
              <a:path w="2934990" h="3423921">
                <a:moveTo>
                  <a:pt x="0" y="0"/>
                </a:moveTo>
                <a:lnTo>
                  <a:pt x="2934990" y="0"/>
                </a:lnTo>
                <a:lnTo>
                  <a:pt x="2934990" y="3423920"/>
                </a:lnTo>
                <a:lnTo>
                  <a:pt x="0" y="342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0" r="-987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15223" y="2441623"/>
            <a:ext cx="3257553" cy="3423921"/>
          </a:xfrm>
          <a:custGeom>
            <a:avLst/>
            <a:gdLst/>
            <a:ahLst/>
            <a:cxnLst/>
            <a:rect l="l" t="t" r="r" b="b"/>
            <a:pathLst>
              <a:path w="3257553" h="3423921">
                <a:moveTo>
                  <a:pt x="0" y="0"/>
                </a:moveTo>
                <a:lnTo>
                  <a:pt x="3257554" y="0"/>
                </a:lnTo>
                <a:lnTo>
                  <a:pt x="3257554" y="3423920"/>
                </a:lnTo>
                <a:lnTo>
                  <a:pt x="0" y="342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09" r="-3209" b="-124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59224" y="6712836"/>
            <a:ext cx="3967792" cy="3320818"/>
          </a:xfrm>
          <a:custGeom>
            <a:avLst/>
            <a:gdLst/>
            <a:ahLst/>
            <a:cxnLst/>
            <a:rect l="l" t="t" r="r" b="b"/>
            <a:pathLst>
              <a:path w="3967792" h="3320818">
                <a:moveTo>
                  <a:pt x="0" y="0"/>
                </a:moveTo>
                <a:lnTo>
                  <a:pt x="3967792" y="0"/>
                </a:lnTo>
                <a:lnTo>
                  <a:pt x="3967792" y="3320819"/>
                </a:lnTo>
                <a:lnTo>
                  <a:pt x="0" y="332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1" t="-2557" r="-381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788734" y="4153583"/>
            <a:ext cx="37264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10772777" y="4153583"/>
            <a:ext cx="40097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4782530" y="2441623"/>
            <a:ext cx="2476770" cy="3423921"/>
          </a:xfrm>
          <a:custGeom>
            <a:avLst/>
            <a:gdLst/>
            <a:ahLst/>
            <a:cxnLst/>
            <a:rect l="l" t="t" r="r" b="b"/>
            <a:pathLst>
              <a:path w="2476770" h="3423921">
                <a:moveTo>
                  <a:pt x="0" y="0"/>
                </a:moveTo>
                <a:lnTo>
                  <a:pt x="2476770" y="0"/>
                </a:lnTo>
                <a:lnTo>
                  <a:pt x="2476770" y="3423920"/>
                </a:lnTo>
                <a:lnTo>
                  <a:pt x="0" y="342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20" r="-1912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89440" y="3319636"/>
            <a:ext cx="2525078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Opend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51378" y="3319636"/>
            <a:ext cx="3252549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View products 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11127016" y="8373245"/>
            <a:ext cx="48938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1498491" y="7569946"/>
            <a:ext cx="4132779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</a:rPr>
              <a:t>Request quotation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74010" y="1796388"/>
            <a:ext cx="3604855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Bold"/>
              </a:rPr>
              <a:t>Role : Customer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8787" y="373063"/>
            <a:ext cx="11773329" cy="8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4"/>
              </a:lnSpc>
            </a:pPr>
            <a:r>
              <a:rPr lang="en-US" sz="6600" spc="-316">
                <a:solidFill>
                  <a:srgbClr val="4F3729"/>
                </a:solidFill>
                <a:latin typeface="Poppins Semi-Bold"/>
              </a:rPr>
              <a:t>4.Demonstration</a:t>
            </a:r>
          </a:p>
        </p:txBody>
      </p:sp>
      <p:sp>
        <p:nvSpPr>
          <p:cNvPr id="14" name="AutoShape 14"/>
          <p:cNvSpPr/>
          <p:nvPr/>
        </p:nvSpPr>
        <p:spPr>
          <a:xfrm flipH="1" flipV="1">
            <a:off x="16020915" y="5865543"/>
            <a:ext cx="0" cy="25077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09782"/>
            <a:ext cx="2585078" cy="2729792"/>
          </a:xfrm>
          <a:custGeom>
            <a:avLst/>
            <a:gdLst/>
            <a:ahLst/>
            <a:cxnLst/>
            <a:rect l="l" t="t" r="r" b="b"/>
            <a:pathLst>
              <a:path w="2585078" h="2729792">
                <a:moveTo>
                  <a:pt x="0" y="0"/>
                </a:moveTo>
                <a:lnTo>
                  <a:pt x="2585078" y="0"/>
                </a:lnTo>
                <a:lnTo>
                  <a:pt x="2585078" y="2729791"/>
                </a:lnTo>
                <a:lnTo>
                  <a:pt x="0" y="27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9" r="-38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45767" y="2609782"/>
            <a:ext cx="2685743" cy="2729792"/>
          </a:xfrm>
          <a:custGeom>
            <a:avLst/>
            <a:gdLst/>
            <a:ahLst/>
            <a:cxnLst/>
            <a:rect l="l" t="t" r="r" b="b"/>
            <a:pathLst>
              <a:path w="2685743" h="2729792">
                <a:moveTo>
                  <a:pt x="0" y="0"/>
                </a:moveTo>
                <a:lnTo>
                  <a:pt x="2685743" y="0"/>
                </a:lnTo>
                <a:lnTo>
                  <a:pt x="2685743" y="2729791"/>
                </a:lnTo>
                <a:lnTo>
                  <a:pt x="0" y="272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02" t="-1211" b="-12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0186" y="3184482"/>
            <a:ext cx="2525078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Opend web</a:t>
            </a:r>
          </a:p>
        </p:txBody>
      </p:sp>
      <p:sp>
        <p:nvSpPr>
          <p:cNvPr id="5" name="AutoShape 5"/>
          <p:cNvSpPr/>
          <p:nvPr/>
        </p:nvSpPr>
        <p:spPr>
          <a:xfrm>
            <a:off x="3613778" y="3974678"/>
            <a:ext cx="35319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4180565" y="2609782"/>
            <a:ext cx="2551608" cy="2729792"/>
          </a:xfrm>
          <a:custGeom>
            <a:avLst/>
            <a:gdLst/>
            <a:ahLst/>
            <a:cxnLst/>
            <a:rect l="l" t="t" r="r" b="b"/>
            <a:pathLst>
              <a:path w="2551608" h="2729792">
                <a:moveTo>
                  <a:pt x="0" y="0"/>
                </a:moveTo>
                <a:lnTo>
                  <a:pt x="2551608" y="0"/>
                </a:lnTo>
                <a:lnTo>
                  <a:pt x="2551608" y="2729791"/>
                </a:lnTo>
                <a:lnTo>
                  <a:pt x="0" y="272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45" r="-10938" b="-13033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9831510" y="3974678"/>
            <a:ext cx="43490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9831510" y="8067440"/>
            <a:ext cx="562485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7145767" y="6876581"/>
            <a:ext cx="2685743" cy="2381719"/>
          </a:xfrm>
          <a:custGeom>
            <a:avLst/>
            <a:gdLst/>
            <a:ahLst/>
            <a:cxnLst/>
            <a:rect l="l" t="t" r="r" b="b"/>
            <a:pathLst>
              <a:path w="2685743" h="2381719">
                <a:moveTo>
                  <a:pt x="0" y="0"/>
                </a:moveTo>
                <a:lnTo>
                  <a:pt x="2685743" y="0"/>
                </a:lnTo>
                <a:lnTo>
                  <a:pt x="2685743" y="2381719"/>
                </a:lnTo>
                <a:lnTo>
                  <a:pt x="0" y="2381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65" b="-306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0939" y="876300"/>
            <a:ext cx="3543449" cy="94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  <a:spcBef>
                <a:spcPct val="0"/>
              </a:spcBef>
            </a:pPr>
            <a:r>
              <a:rPr lang="en-US" sz="5236">
                <a:solidFill>
                  <a:srgbClr val="000000"/>
                </a:solidFill>
                <a:latin typeface="Poppins Bold"/>
              </a:rPr>
              <a:t>Role : Staff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31510" y="3194007"/>
            <a:ext cx="3653730" cy="56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Poppins Medium"/>
              </a:rPr>
              <a:t>Check 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42075" y="7306169"/>
            <a:ext cx="3494187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Send quotation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456369" y="5339573"/>
            <a:ext cx="0" cy="27278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234" y="2734796"/>
            <a:ext cx="2550838" cy="2533718"/>
          </a:xfrm>
          <a:custGeom>
            <a:avLst/>
            <a:gdLst/>
            <a:ahLst/>
            <a:cxnLst/>
            <a:rect l="l" t="t" r="r" b="b"/>
            <a:pathLst>
              <a:path w="2550838" h="2533718">
                <a:moveTo>
                  <a:pt x="0" y="0"/>
                </a:moveTo>
                <a:lnTo>
                  <a:pt x="2550838" y="0"/>
                </a:lnTo>
                <a:lnTo>
                  <a:pt x="2550838" y="2533718"/>
                </a:lnTo>
                <a:lnTo>
                  <a:pt x="0" y="253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252072" y="3992125"/>
            <a:ext cx="4356156" cy="95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7608228" y="2734796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2631" y="2748637"/>
            <a:ext cx="2476351" cy="2533718"/>
          </a:xfrm>
          <a:custGeom>
            <a:avLst/>
            <a:gdLst/>
            <a:ahLst/>
            <a:cxnLst/>
            <a:rect l="l" t="t" r="r" b="b"/>
            <a:pathLst>
              <a:path w="2476351" h="2533718">
                <a:moveTo>
                  <a:pt x="0" y="0"/>
                </a:moveTo>
                <a:lnTo>
                  <a:pt x="2476351" y="0"/>
                </a:lnTo>
                <a:lnTo>
                  <a:pt x="2476351" y="2533719"/>
                </a:lnTo>
                <a:lnTo>
                  <a:pt x="0" y="253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86" r="-54937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122886" y="3992125"/>
            <a:ext cx="4369746" cy="2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6506925" y="6485264"/>
            <a:ext cx="4791977" cy="2147133"/>
          </a:xfrm>
          <a:custGeom>
            <a:avLst/>
            <a:gdLst/>
            <a:ahLst/>
            <a:cxnLst/>
            <a:rect l="l" t="t" r="r" b="b"/>
            <a:pathLst>
              <a:path w="4791977" h="2147133">
                <a:moveTo>
                  <a:pt x="0" y="0"/>
                </a:moveTo>
                <a:lnTo>
                  <a:pt x="4791977" y="0"/>
                </a:lnTo>
                <a:lnTo>
                  <a:pt x="4791977" y="2147133"/>
                </a:lnTo>
                <a:lnTo>
                  <a:pt x="0" y="214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97" t="-17146" r="-1538" b="-278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0494" y="876300"/>
            <a:ext cx="4224338" cy="94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  <a:spcBef>
                <a:spcPct val="0"/>
              </a:spcBef>
            </a:pPr>
            <a:r>
              <a:rPr lang="en-US" sz="5236">
                <a:solidFill>
                  <a:srgbClr val="000000"/>
                </a:solidFill>
                <a:latin typeface="Poppins Bold"/>
              </a:rPr>
              <a:t>Role : Admin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7611" y="3374567"/>
            <a:ext cx="2525078" cy="6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 Medium"/>
              </a:rPr>
              <a:t>Opend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5312" y="3203016"/>
            <a:ext cx="4194231" cy="52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000000"/>
                </a:solidFill>
                <a:latin typeface="Poppins Medium"/>
              </a:rPr>
              <a:t>management records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1298902" y="7558831"/>
            <a:ext cx="44319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1569798" y="6896120"/>
            <a:ext cx="3871064" cy="46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3"/>
              </a:lnSpc>
              <a:spcBef>
                <a:spcPct val="0"/>
              </a:spcBef>
            </a:pPr>
            <a:r>
              <a:rPr lang="en-US" sz="2609">
                <a:solidFill>
                  <a:srgbClr val="000000"/>
                </a:solidFill>
                <a:latin typeface="Poppins"/>
              </a:rPr>
              <a:t>management account 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5730807" y="5282356"/>
            <a:ext cx="0" cy="22764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246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Poppins Medium</vt:lpstr>
      <vt:lpstr>Calibri</vt:lpstr>
      <vt:lpstr>Canva Sans 1</vt:lpstr>
      <vt:lpstr>Poppins Ultra-Bold</vt:lpstr>
      <vt:lpstr>Canva Sans 1 Bold</vt:lpstr>
      <vt:lpstr>Arial</vt:lpstr>
      <vt:lpstr>Poppins Bold</vt:lpstr>
      <vt:lpstr>Canva Sans 2 Bold</vt:lpstr>
      <vt:lpstr>Poppins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FPT UNIVERSITY</dc:title>
  <cp:lastModifiedBy>Tan Phat Nguyen Tran</cp:lastModifiedBy>
  <cp:revision>2</cp:revision>
  <dcterms:created xsi:type="dcterms:W3CDTF">2006-08-16T00:00:00Z</dcterms:created>
  <dcterms:modified xsi:type="dcterms:W3CDTF">2024-04-03T13:14:32Z</dcterms:modified>
  <dc:identifier>DAGBVynn_n8</dc:identifier>
</cp:coreProperties>
</file>